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  <p:sldMasterId id="2147483660" r:id="rId2"/>
    <p:sldMasterId id="2147483686" r:id="rId3"/>
  </p:sldMasterIdLst>
  <p:notesMasterIdLst>
    <p:notesMasterId r:id="rId32"/>
  </p:notesMasterIdLst>
  <p:handoutMasterIdLst>
    <p:handoutMasterId r:id="rId33"/>
  </p:handoutMasterIdLst>
  <p:sldIdLst>
    <p:sldId id="378" r:id="rId4"/>
    <p:sldId id="457" r:id="rId5"/>
    <p:sldId id="384" r:id="rId6"/>
    <p:sldId id="426" r:id="rId7"/>
    <p:sldId id="427" r:id="rId8"/>
    <p:sldId id="428" r:id="rId9"/>
    <p:sldId id="434" r:id="rId10"/>
    <p:sldId id="466" r:id="rId11"/>
    <p:sldId id="435" r:id="rId12"/>
    <p:sldId id="436" r:id="rId13"/>
    <p:sldId id="437" r:id="rId14"/>
    <p:sldId id="438" r:id="rId15"/>
    <p:sldId id="440" r:id="rId16"/>
    <p:sldId id="441" r:id="rId17"/>
    <p:sldId id="442" r:id="rId18"/>
    <p:sldId id="445" r:id="rId19"/>
    <p:sldId id="446" r:id="rId20"/>
    <p:sldId id="448" r:id="rId21"/>
    <p:sldId id="451" r:id="rId22"/>
    <p:sldId id="452" r:id="rId23"/>
    <p:sldId id="456" r:id="rId24"/>
    <p:sldId id="469" r:id="rId25"/>
    <p:sldId id="431" r:id="rId26"/>
    <p:sldId id="387" r:id="rId27"/>
    <p:sldId id="390" r:id="rId28"/>
    <p:sldId id="424" r:id="rId29"/>
    <p:sldId id="468" r:id="rId30"/>
    <p:sldId id="467" r:id="rId31"/>
  </p:sldIdLst>
  <p:sldSz cx="9144000" cy="6858000" type="screen4x3"/>
  <p:notesSz cx="7102475" cy="9388475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Webdings" pitchFamily="18" charset="2"/>
      <p:regular r:id="rId38"/>
    </p:embeddedFont>
    <p:embeddedFont>
      <p:font typeface="Wingdings 3" pitchFamily="18" charset="2"/>
      <p:regular r:id="rId39"/>
    </p:embeddedFont>
    <p:embeddedFont>
      <p:font typeface="Arial Narrow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F5FC96D-68A3-49A9-B238-6FEB0A279387}">
          <p14:sldIdLst>
            <p14:sldId id="378"/>
            <p14:sldId id="457"/>
            <p14:sldId id="384"/>
            <p14:sldId id="426"/>
            <p14:sldId id="427"/>
            <p14:sldId id="428"/>
            <p14:sldId id="434"/>
            <p14:sldId id="466"/>
            <p14:sldId id="435"/>
            <p14:sldId id="436"/>
            <p14:sldId id="437"/>
            <p14:sldId id="438"/>
            <p14:sldId id="440"/>
            <p14:sldId id="441"/>
            <p14:sldId id="442"/>
            <p14:sldId id="445"/>
            <p14:sldId id="446"/>
            <p14:sldId id="448"/>
            <p14:sldId id="451"/>
            <p14:sldId id="452"/>
            <p14:sldId id="456"/>
            <p14:sldId id="469"/>
            <p14:sldId id="431"/>
            <p14:sldId id="387"/>
            <p14:sldId id="390"/>
            <p14:sldId id="424"/>
            <p14:sldId id="468"/>
            <p14:sldId id="4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CAC"/>
    <a:srgbClr val="A6CE3A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140" autoAdjust="0"/>
  </p:normalViewPr>
  <p:slideViewPr>
    <p:cSldViewPr>
      <p:cViewPr>
        <p:scale>
          <a:sx n="86" d="100"/>
          <a:sy n="86" d="100"/>
        </p:scale>
        <p:origin x="-1686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E2DE0-C1BF-45A4-B681-0C42289957A9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85A22491-C5B7-4B44-BAD5-3087972843F0}">
      <dgm:prSet phldrT="[Text]"/>
      <dgm:spPr/>
      <dgm:t>
        <a:bodyPr/>
        <a:lstStyle/>
        <a:p>
          <a:r>
            <a:rPr lang="en-US" b="1" dirty="0" smtClean="0"/>
            <a:t>Public, Staff and Executive Outreach and Participation</a:t>
          </a:r>
          <a:endParaRPr lang="en-US" b="1" dirty="0"/>
        </a:p>
      </dgm:t>
    </dgm:pt>
    <dgm:pt modelId="{63F15AC2-DBCF-4D0F-B669-CE7FE89682D2}" type="parTrans" cxnId="{FBA12E83-57B2-43E9-B6E7-1E5CF200DE4F}">
      <dgm:prSet/>
      <dgm:spPr/>
      <dgm:t>
        <a:bodyPr/>
        <a:lstStyle/>
        <a:p>
          <a:endParaRPr lang="en-US" b="1"/>
        </a:p>
      </dgm:t>
    </dgm:pt>
    <dgm:pt modelId="{8E1ED059-1FB5-49FB-AC18-8EABDD240FEF}" type="sibTrans" cxnId="{FBA12E83-57B2-43E9-B6E7-1E5CF200DE4F}">
      <dgm:prSet/>
      <dgm:spPr/>
      <dgm:t>
        <a:bodyPr/>
        <a:lstStyle/>
        <a:p>
          <a:endParaRPr lang="en-US" b="1"/>
        </a:p>
      </dgm:t>
    </dgm:pt>
    <dgm:pt modelId="{4D2D3080-9034-4D47-B83A-A5E82C1655B9}">
      <dgm:prSet/>
      <dgm:spPr/>
      <dgm:t>
        <a:bodyPr/>
        <a:lstStyle/>
        <a:p>
          <a:r>
            <a:rPr lang="en-US" b="1" dirty="0" smtClean="0"/>
            <a:t>Functional Organizational Design</a:t>
          </a:r>
          <a:endParaRPr lang="en-US" b="1" dirty="0"/>
        </a:p>
      </dgm:t>
    </dgm:pt>
    <dgm:pt modelId="{B8CF2DE8-BCAB-4B45-B7D0-5F41C94B413C}" type="parTrans" cxnId="{535AFB47-1DAB-47AF-96B6-25D22B7F487E}">
      <dgm:prSet/>
      <dgm:spPr/>
      <dgm:t>
        <a:bodyPr/>
        <a:lstStyle/>
        <a:p>
          <a:endParaRPr lang="en-US" b="1"/>
        </a:p>
      </dgm:t>
    </dgm:pt>
    <dgm:pt modelId="{CEBADB9A-DCD8-442D-9E93-4521441F6C57}" type="sibTrans" cxnId="{535AFB47-1DAB-47AF-96B6-25D22B7F487E}">
      <dgm:prSet/>
      <dgm:spPr/>
      <dgm:t>
        <a:bodyPr/>
        <a:lstStyle/>
        <a:p>
          <a:endParaRPr lang="en-US" b="1"/>
        </a:p>
      </dgm:t>
    </dgm:pt>
    <dgm:pt modelId="{6022C12C-B69A-4302-BB2C-F4F7F9FBA193}">
      <dgm:prSet phldrT="[Text]"/>
      <dgm:spPr/>
      <dgm:t>
        <a:bodyPr/>
        <a:lstStyle/>
        <a:p>
          <a:r>
            <a:rPr lang="en-US" b="1" dirty="0" smtClean="0"/>
            <a:t>Service Classification and Performance Management</a:t>
          </a:r>
          <a:endParaRPr lang="en-US" b="1" dirty="0"/>
        </a:p>
      </dgm:t>
    </dgm:pt>
    <dgm:pt modelId="{BD8F4939-4368-4EDE-9FFA-4D14F4C2596D}" type="sibTrans" cxnId="{79EE9C66-BFD9-460D-AE94-0A0C120F99F6}">
      <dgm:prSet/>
      <dgm:spPr/>
      <dgm:t>
        <a:bodyPr/>
        <a:lstStyle/>
        <a:p>
          <a:endParaRPr lang="en-US" b="1"/>
        </a:p>
      </dgm:t>
    </dgm:pt>
    <dgm:pt modelId="{DE1386B2-8088-454D-A3C1-92E444504643}" type="parTrans" cxnId="{79EE9C66-BFD9-460D-AE94-0A0C120F99F6}">
      <dgm:prSet/>
      <dgm:spPr/>
      <dgm:t>
        <a:bodyPr/>
        <a:lstStyle/>
        <a:p>
          <a:endParaRPr lang="en-US" b="1"/>
        </a:p>
      </dgm:t>
    </dgm:pt>
    <dgm:pt modelId="{FCF8C9DF-40D7-4A63-9342-B9D88BDF731B}">
      <dgm:prSet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Agency Benchmarking on Best Practices </a:t>
          </a:r>
          <a:endParaRPr lang="en-US" b="1" dirty="0">
            <a:solidFill>
              <a:schemeClr val="bg1"/>
            </a:solidFill>
          </a:endParaRPr>
        </a:p>
      </dgm:t>
    </dgm:pt>
    <dgm:pt modelId="{DE2BB7E9-EBCF-4EC3-87C4-597E97CD4569}" type="parTrans" cxnId="{7C2CB409-BFF6-4DA8-80E9-3591496C435C}">
      <dgm:prSet/>
      <dgm:spPr/>
      <dgm:t>
        <a:bodyPr/>
        <a:lstStyle/>
        <a:p>
          <a:endParaRPr lang="en-US"/>
        </a:p>
      </dgm:t>
    </dgm:pt>
    <dgm:pt modelId="{F008E601-DE36-433B-96BD-15CB32AB6E38}" type="sibTrans" cxnId="{7C2CB409-BFF6-4DA8-80E9-3591496C435C}">
      <dgm:prSet/>
      <dgm:spPr/>
      <dgm:t>
        <a:bodyPr/>
        <a:lstStyle/>
        <a:p>
          <a:endParaRPr lang="en-US"/>
        </a:p>
      </dgm:t>
    </dgm:pt>
    <dgm:pt modelId="{A84F858C-7802-476B-B9ED-97F0C015E3CD}" type="pres">
      <dgm:prSet presAssocID="{04EE2DE0-C1BF-45A4-B681-0C42289957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AFAF2F-DF8A-4F96-B981-178457BE0D66}" type="pres">
      <dgm:prSet presAssocID="{85A22491-C5B7-4B44-BAD5-3087972843F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A47016-1A9E-4417-A9CD-9E93B7F3BD66}" type="pres">
      <dgm:prSet presAssocID="{8E1ED059-1FB5-49FB-AC18-8EABDD240FEF}" presName="spacer" presStyleCnt="0"/>
      <dgm:spPr/>
    </dgm:pt>
    <dgm:pt modelId="{EDB0ED1F-8FDB-43F2-8B87-95E98B98D201}" type="pres">
      <dgm:prSet presAssocID="{6022C12C-B69A-4302-BB2C-F4F7F9FBA19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19CC4-D28D-4BF0-BE09-3B906FA214AA}" type="pres">
      <dgm:prSet presAssocID="{BD8F4939-4368-4EDE-9FFA-4D14F4C2596D}" presName="spacer" presStyleCnt="0"/>
      <dgm:spPr/>
    </dgm:pt>
    <dgm:pt modelId="{208941F7-FB84-47E8-8621-DF91608DE781}" type="pres">
      <dgm:prSet presAssocID="{4D2D3080-9034-4D47-B83A-A5E82C1655B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7ED815-196A-4BC3-9871-E582A9993413}" type="pres">
      <dgm:prSet presAssocID="{CEBADB9A-DCD8-442D-9E93-4521441F6C57}" presName="spacer" presStyleCnt="0"/>
      <dgm:spPr/>
    </dgm:pt>
    <dgm:pt modelId="{3E358404-33FD-4F10-84B6-70E1871C7946}" type="pres">
      <dgm:prSet presAssocID="{FCF8C9DF-40D7-4A63-9342-B9D88BDF731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A12E83-57B2-43E9-B6E7-1E5CF200DE4F}" srcId="{04EE2DE0-C1BF-45A4-B681-0C42289957A9}" destId="{85A22491-C5B7-4B44-BAD5-3087972843F0}" srcOrd="0" destOrd="0" parTransId="{63F15AC2-DBCF-4D0F-B669-CE7FE89682D2}" sibTransId="{8E1ED059-1FB5-49FB-AC18-8EABDD240FEF}"/>
    <dgm:cxn modelId="{F4A1AC51-19AF-46FB-A67C-ADF1C7CD4FFE}" type="presOf" srcId="{6022C12C-B69A-4302-BB2C-F4F7F9FBA193}" destId="{EDB0ED1F-8FDB-43F2-8B87-95E98B98D201}" srcOrd="0" destOrd="0" presId="urn:microsoft.com/office/officeart/2005/8/layout/vList2"/>
    <dgm:cxn modelId="{1F4BCBA3-F2DB-4945-86AD-119DD8701997}" type="presOf" srcId="{4D2D3080-9034-4D47-B83A-A5E82C1655B9}" destId="{208941F7-FB84-47E8-8621-DF91608DE781}" srcOrd="0" destOrd="0" presId="urn:microsoft.com/office/officeart/2005/8/layout/vList2"/>
    <dgm:cxn modelId="{79EE9C66-BFD9-460D-AE94-0A0C120F99F6}" srcId="{04EE2DE0-C1BF-45A4-B681-0C42289957A9}" destId="{6022C12C-B69A-4302-BB2C-F4F7F9FBA193}" srcOrd="1" destOrd="0" parTransId="{DE1386B2-8088-454D-A3C1-92E444504643}" sibTransId="{BD8F4939-4368-4EDE-9FFA-4D14F4C2596D}"/>
    <dgm:cxn modelId="{40A12A4B-7095-4E8E-828C-5CDE66B0A4CF}" type="presOf" srcId="{04EE2DE0-C1BF-45A4-B681-0C42289957A9}" destId="{A84F858C-7802-476B-B9ED-97F0C015E3CD}" srcOrd="0" destOrd="0" presId="urn:microsoft.com/office/officeart/2005/8/layout/vList2"/>
    <dgm:cxn modelId="{7C2CB409-BFF6-4DA8-80E9-3591496C435C}" srcId="{04EE2DE0-C1BF-45A4-B681-0C42289957A9}" destId="{FCF8C9DF-40D7-4A63-9342-B9D88BDF731B}" srcOrd="3" destOrd="0" parTransId="{DE2BB7E9-EBCF-4EC3-87C4-597E97CD4569}" sibTransId="{F008E601-DE36-433B-96BD-15CB32AB6E38}"/>
    <dgm:cxn modelId="{2BC4CCB1-54C4-4AE3-BD86-E630FEACC893}" type="presOf" srcId="{85A22491-C5B7-4B44-BAD5-3087972843F0}" destId="{53AFAF2F-DF8A-4F96-B981-178457BE0D66}" srcOrd="0" destOrd="0" presId="urn:microsoft.com/office/officeart/2005/8/layout/vList2"/>
    <dgm:cxn modelId="{535AFB47-1DAB-47AF-96B6-25D22B7F487E}" srcId="{04EE2DE0-C1BF-45A4-B681-0C42289957A9}" destId="{4D2D3080-9034-4D47-B83A-A5E82C1655B9}" srcOrd="2" destOrd="0" parTransId="{B8CF2DE8-BCAB-4B45-B7D0-5F41C94B413C}" sibTransId="{CEBADB9A-DCD8-442D-9E93-4521441F6C57}"/>
    <dgm:cxn modelId="{C7F2C877-212C-41DE-88DD-6A59B2787642}" type="presOf" srcId="{FCF8C9DF-40D7-4A63-9342-B9D88BDF731B}" destId="{3E358404-33FD-4F10-84B6-70E1871C7946}" srcOrd="0" destOrd="0" presId="urn:microsoft.com/office/officeart/2005/8/layout/vList2"/>
    <dgm:cxn modelId="{C61925DF-69CC-4AC4-92AC-1529F1325946}" type="presParOf" srcId="{A84F858C-7802-476B-B9ED-97F0C015E3CD}" destId="{53AFAF2F-DF8A-4F96-B981-178457BE0D66}" srcOrd="0" destOrd="0" presId="urn:microsoft.com/office/officeart/2005/8/layout/vList2"/>
    <dgm:cxn modelId="{EF6255FA-1519-4611-8964-9A64A07C4AD4}" type="presParOf" srcId="{A84F858C-7802-476B-B9ED-97F0C015E3CD}" destId="{CFA47016-1A9E-4417-A9CD-9E93B7F3BD66}" srcOrd="1" destOrd="0" presId="urn:microsoft.com/office/officeart/2005/8/layout/vList2"/>
    <dgm:cxn modelId="{CE28899D-51AA-4D29-AD49-F24C95098545}" type="presParOf" srcId="{A84F858C-7802-476B-B9ED-97F0C015E3CD}" destId="{EDB0ED1F-8FDB-43F2-8B87-95E98B98D201}" srcOrd="2" destOrd="0" presId="urn:microsoft.com/office/officeart/2005/8/layout/vList2"/>
    <dgm:cxn modelId="{E4756C98-7994-456F-8519-2B33CE613564}" type="presParOf" srcId="{A84F858C-7802-476B-B9ED-97F0C015E3CD}" destId="{FEC19CC4-D28D-4BF0-BE09-3B906FA214AA}" srcOrd="3" destOrd="0" presId="urn:microsoft.com/office/officeart/2005/8/layout/vList2"/>
    <dgm:cxn modelId="{F901D3E9-0BD4-4C54-81FE-8F1F8F0B6CCD}" type="presParOf" srcId="{A84F858C-7802-476B-B9ED-97F0C015E3CD}" destId="{208941F7-FB84-47E8-8621-DF91608DE781}" srcOrd="4" destOrd="0" presId="urn:microsoft.com/office/officeart/2005/8/layout/vList2"/>
    <dgm:cxn modelId="{D63FFF3A-CDCE-4656-BBD2-66EB19CF4229}" type="presParOf" srcId="{A84F858C-7802-476B-B9ED-97F0C015E3CD}" destId="{BE7ED815-196A-4BC3-9871-E582A9993413}" srcOrd="5" destOrd="0" presId="urn:microsoft.com/office/officeart/2005/8/layout/vList2"/>
    <dgm:cxn modelId="{6B2AD801-C683-47DD-847F-298B9A1040A3}" type="presParOf" srcId="{A84F858C-7802-476B-B9ED-97F0C015E3CD}" destId="{3E358404-33FD-4F10-84B6-70E1871C794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EE2DE0-C1BF-45A4-B681-0C42289957A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022C12C-B69A-4302-BB2C-F4F7F9FBA193}">
      <dgm:prSet phldrT="[Text]"/>
      <dgm:spPr/>
      <dgm:t>
        <a:bodyPr/>
        <a:lstStyle/>
        <a:p>
          <a:r>
            <a:rPr lang="en-US" b="1" dirty="0" smtClean="0"/>
            <a:t>How Well Recreation Programs Match with Facilities </a:t>
          </a:r>
          <a:endParaRPr lang="en-US" b="1" dirty="0"/>
        </a:p>
      </dgm:t>
    </dgm:pt>
    <dgm:pt modelId="{BD8F4939-4368-4EDE-9FFA-4D14F4C2596D}" type="sibTrans" cxnId="{79EE9C66-BFD9-460D-AE94-0A0C120F99F6}">
      <dgm:prSet/>
      <dgm:spPr/>
      <dgm:t>
        <a:bodyPr/>
        <a:lstStyle/>
        <a:p>
          <a:endParaRPr lang="en-US" b="1"/>
        </a:p>
      </dgm:t>
    </dgm:pt>
    <dgm:pt modelId="{DE1386B2-8088-454D-A3C1-92E444504643}" type="parTrans" cxnId="{79EE9C66-BFD9-460D-AE94-0A0C120F99F6}">
      <dgm:prSet/>
      <dgm:spPr/>
      <dgm:t>
        <a:bodyPr/>
        <a:lstStyle/>
        <a:p>
          <a:endParaRPr lang="en-US" b="1"/>
        </a:p>
      </dgm:t>
    </dgm:pt>
    <dgm:pt modelId="{FCF8C9DF-40D7-4A63-9342-B9D88BDF731B}">
      <dgm:prSet/>
      <dgm:spPr/>
      <dgm:t>
        <a:bodyPr/>
        <a:lstStyle/>
        <a:p>
          <a:r>
            <a:rPr lang="en-US" b="1" dirty="0" smtClean="0"/>
            <a:t>Facility Needs and Level of Service Assessment</a:t>
          </a:r>
          <a:endParaRPr lang="en-US" b="1" dirty="0"/>
        </a:p>
      </dgm:t>
    </dgm:pt>
    <dgm:pt modelId="{DE2BB7E9-EBCF-4EC3-87C4-597E97CD4569}" type="parTrans" cxnId="{7C2CB409-BFF6-4DA8-80E9-3591496C435C}">
      <dgm:prSet/>
      <dgm:spPr/>
      <dgm:t>
        <a:bodyPr/>
        <a:lstStyle/>
        <a:p>
          <a:endParaRPr lang="en-US"/>
        </a:p>
      </dgm:t>
    </dgm:pt>
    <dgm:pt modelId="{F008E601-DE36-433B-96BD-15CB32AB6E38}" type="sibTrans" cxnId="{7C2CB409-BFF6-4DA8-80E9-3591496C435C}">
      <dgm:prSet/>
      <dgm:spPr/>
      <dgm:t>
        <a:bodyPr/>
        <a:lstStyle/>
        <a:p>
          <a:endParaRPr lang="en-US"/>
        </a:p>
      </dgm:t>
    </dgm:pt>
    <dgm:pt modelId="{911A3039-8EBD-48B2-911C-18951EFC9C46}">
      <dgm:prSet/>
      <dgm:spPr/>
      <dgm:t>
        <a:bodyPr/>
        <a:lstStyle/>
        <a:p>
          <a:r>
            <a:rPr lang="en-US" b="1" dirty="0" smtClean="0"/>
            <a:t>Evaluation of Programs </a:t>
          </a:r>
          <a:endParaRPr lang="en-US" b="1" dirty="0"/>
        </a:p>
      </dgm:t>
    </dgm:pt>
    <dgm:pt modelId="{7406A32A-2F1F-4333-AD76-7AD8E7776AD4}" type="parTrans" cxnId="{A7037DBC-F316-4BB0-86AF-C87FED538B8A}">
      <dgm:prSet/>
      <dgm:spPr/>
      <dgm:t>
        <a:bodyPr/>
        <a:lstStyle/>
        <a:p>
          <a:endParaRPr lang="en-US"/>
        </a:p>
      </dgm:t>
    </dgm:pt>
    <dgm:pt modelId="{C84FC7D9-338E-48D3-ABF7-EDEB1E9D7C76}" type="sibTrans" cxnId="{A7037DBC-F316-4BB0-86AF-C87FED538B8A}">
      <dgm:prSet/>
      <dgm:spPr/>
      <dgm:t>
        <a:bodyPr/>
        <a:lstStyle/>
        <a:p>
          <a:endParaRPr lang="en-US"/>
        </a:p>
      </dgm:t>
    </dgm:pt>
    <dgm:pt modelId="{4D2D3080-9034-4D47-B83A-A5E82C1655B9}">
      <dgm:prSet/>
      <dgm:spPr/>
      <dgm:t>
        <a:bodyPr/>
        <a:lstStyle/>
        <a:p>
          <a:r>
            <a:rPr lang="en-US" b="1" dirty="0" smtClean="0"/>
            <a:t>Facility Space and Design Standards In Place</a:t>
          </a:r>
          <a:endParaRPr lang="en-US" b="1" dirty="0"/>
        </a:p>
      </dgm:t>
    </dgm:pt>
    <dgm:pt modelId="{CEBADB9A-DCD8-442D-9E93-4521441F6C57}" type="sibTrans" cxnId="{535AFB47-1DAB-47AF-96B6-25D22B7F487E}">
      <dgm:prSet/>
      <dgm:spPr/>
      <dgm:t>
        <a:bodyPr/>
        <a:lstStyle/>
        <a:p>
          <a:endParaRPr lang="en-US" b="1"/>
        </a:p>
      </dgm:t>
    </dgm:pt>
    <dgm:pt modelId="{B8CF2DE8-BCAB-4B45-B7D0-5F41C94B413C}" type="parTrans" cxnId="{535AFB47-1DAB-47AF-96B6-25D22B7F487E}">
      <dgm:prSet/>
      <dgm:spPr/>
      <dgm:t>
        <a:bodyPr/>
        <a:lstStyle/>
        <a:p>
          <a:endParaRPr lang="en-US" b="1"/>
        </a:p>
      </dgm:t>
    </dgm:pt>
    <dgm:pt modelId="{1BBC0984-7234-4CE0-8A2C-3DBEE74DA3ED}">
      <dgm:prSet/>
      <dgm:spPr/>
      <dgm:t>
        <a:bodyPr/>
        <a:lstStyle/>
        <a:p>
          <a:r>
            <a:rPr lang="en-US" b="1" dirty="0" smtClean="0"/>
            <a:t>Indoor and Outdoor Facility Use Assessment</a:t>
          </a:r>
          <a:endParaRPr lang="en-US" b="1" dirty="0"/>
        </a:p>
      </dgm:t>
    </dgm:pt>
    <dgm:pt modelId="{C17488EA-6431-4DAD-9512-4FEE5044C750}" type="parTrans" cxnId="{B4BD9E60-3F51-4404-88EF-25CDAE809BE5}">
      <dgm:prSet/>
      <dgm:spPr/>
      <dgm:t>
        <a:bodyPr/>
        <a:lstStyle/>
        <a:p>
          <a:endParaRPr lang="en-US"/>
        </a:p>
      </dgm:t>
    </dgm:pt>
    <dgm:pt modelId="{D196E507-00FB-4D56-92EA-D2E46E7D69CE}" type="sibTrans" cxnId="{B4BD9E60-3F51-4404-88EF-25CDAE809BE5}">
      <dgm:prSet/>
      <dgm:spPr/>
      <dgm:t>
        <a:bodyPr/>
        <a:lstStyle/>
        <a:p>
          <a:endParaRPr lang="en-US"/>
        </a:p>
      </dgm:t>
    </dgm:pt>
    <dgm:pt modelId="{42BB5345-A162-455C-BF98-E39B6F8DCDB9}">
      <dgm:prSet/>
      <dgm:spPr/>
      <dgm:t>
        <a:bodyPr/>
        <a:lstStyle/>
        <a:p>
          <a:r>
            <a:rPr lang="en-US" b="1" dirty="0" smtClean="0"/>
            <a:t>Maintenance Yard and Management Analysis</a:t>
          </a:r>
          <a:endParaRPr lang="en-US" b="1" dirty="0"/>
        </a:p>
      </dgm:t>
    </dgm:pt>
    <dgm:pt modelId="{B7032571-4706-4945-B9A4-A0C7C2913632}" type="parTrans" cxnId="{8632BC3E-9753-4B9C-B42D-C25E31F317B9}">
      <dgm:prSet/>
      <dgm:spPr/>
      <dgm:t>
        <a:bodyPr/>
        <a:lstStyle/>
        <a:p>
          <a:endParaRPr lang="en-US"/>
        </a:p>
      </dgm:t>
    </dgm:pt>
    <dgm:pt modelId="{7B8FEF23-5A22-4DBA-A190-7BFA85148AF7}" type="sibTrans" cxnId="{8632BC3E-9753-4B9C-B42D-C25E31F317B9}">
      <dgm:prSet/>
      <dgm:spPr/>
      <dgm:t>
        <a:bodyPr/>
        <a:lstStyle/>
        <a:p>
          <a:endParaRPr lang="en-US"/>
        </a:p>
      </dgm:t>
    </dgm:pt>
    <dgm:pt modelId="{A84F858C-7802-476B-B9ED-97F0C015E3CD}" type="pres">
      <dgm:prSet presAssocID="{04EE2DE0-C1BF-45A4-B681-0C42289957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9DE804-A483-4164-BC56-2F3735DA9563}" type="pres">
      <dgm:prSet presAssocID="{911A3039-8EBD-48B2-911C-18951EFC9C4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88B456-0408-40EA-A340-CA105D876659}" type="pres">
      <dgm:prSet presAssocID="{C84FC7D9-338E-48D3-ABF7-EDEB1E9D7C76}" presName="spacer" presStyleCnt="0"/>
      <dgm:spPr/>
    </dgm:pt>
    <dgm:pt modelId="{EDB0ED1F-8FDB-43F2-8B87-95E98B98D201}" type="pres">
      <dgm:prSet presAssocID="{6022C12C-B69A-4302-BB2C-F4F7F9FBA19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19CC4-D28D-4BF0-BE09-3B906FA214AA}" type="pres">
      <dgm:prSet presAssocID="{BD8F4939-4368-4EDE-9FFA-4D14F4C2596D}" presName="spacer" presStyleCnt="0"/>
      <dgm:spPr/>
    </dgm:pt>
    <dgm:pt modelId="{A3F0E924-D83E-4A3F-97F0-E8F043F120D3}" type="pres">
      <dgm:prSet presAssocID="{1BBC0984-7234-4CE0-8A2C-3DBEE74DA3E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D8C7F-7267-41F6-AE0C-5C9E0A4B6A7E}" type="pres">
      <dgm:prSet presAssocID="{D196E507-00FB-4D56-92EA-D2E46E7D69CE}" presName="spacer" presStyleCnt="0"/>
      <dgm:spPr/>
    </dgm:pt>
    <dgm:pt modelId="{208941F7-FB84-47E8-8621-DF91608DE781}" type="pres">
      <dgm:prSet presAssocID="{4D2D3080-9034-4D47-B83A-A5E82C1655B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7ED815-196A-4BC3-9871-E582A9993413}" type="pres">
      <dgm:prSet presAssocID="{CEBADB9A-DCD8-442D-9E93-4521441F6C57}" presName="spacer" presStyleCnt="0"/>
      <dgm:spPr/>
    </dgm:pt>
    <dgm:pt modelId="{3E358404-33FD-4F10-84B6-70E1871C7946}" type="pres">
      <dgm:prSet presAssocID="{FCF8C9DF-40D7-4A63-9342-B9D88BDF731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50C92-285D-409D-8EBB-A5B5D3292325}" type="pres">
      <dgm:prSet presAssocID="{F008E601-DE36-433B-96BD-15CB32AB6E38}" presName="spacer" presStyleCnt="0"/>
      <dgm:spPr/>
    </dgm:pt>
    <dgm:pt modelId="{9BE12D72-E9FB-4082-A4D4-9A673E64E66D}" type="pres">
      <dgm:prSet presAssocID="{42BB5345-A162-455C-BF98-E39B6F8DCDB9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563F6B-B6E1-42C1-9FD2-033ED4520F4F}" type="presOf" srcId="{4D2D3080-9034-4D47-B83A-A5E82C1655B9}" destId="{208941F7-FB84-47E8-8621-DF91608DE781}" srcOrd="0" destOrd="0" presId="urn:microsoft.com/office/officeart/2005/8/layout/vList2"/>
    <dgm:cxn modelId="{C9FF3690-36F1-46F8-AA73-B094F75D7169}" type="presOf" srcId="{6022C12C-B69A-4302-BB2C-F4F7F9FBA193}" destId="{EDB0ED1F-8FDB-43F2-8B87-95E98B98D201}" srcOrd="0" destOrd="0" presId="urn:microsoft.com/office/officeart/2005/8/layout/vList2"/>
    <dgm:cxn modelId="{8632BC3E-9753-4B9C-B42D-C25E31F317B9}" srcId="{04EE2DE0-C1BF-45A4-B681-0C42289957A9}" destId="{42BB5345-A162-455C-BF98-E39B6F8DCDB9}" srcOrd="5" destOrd="0" parTransId="{B7032571-4706-4945-B9A4-A0C7C2913632}" sibTransId="{7B8FEF23-5A22-4DBA-A190-7BFA85148AF7}"/>
    <dgm:cxn modelId="{74065A74-7BD6-4D8F-B5EB-86563ECCD9AE}" type="presOf" srcId="{911A3039-8EBD-48B2-911C-18951EFC9C46}" destId="{129DE804-A483-4164-BC56-2F3735DA9563}" srcOrd="0" destOrd="0" presId="urn:microsoft.com/office/officeart/2005/8/layout/vList2"/>
    <dgm:cxn modelId="{1F014FFC-1AEF-404F-924D-A3A5A5DAB819}" type="presOf" srcId="{FCF8C9DF-40D7-4A63-9342-B9D88BDF731B}" destId="{3E358404-33FD-4F10-84B6-70E1871C7946}" srcOrd="0" destOrd="0" presId="urn:microsoft.com/office/officeart/2005/8/layout/vList2"/>
    <dgm:cxn modelId="{C6B343AB-A14C-493B-95BE-BCA6F5ACACDA}" type="presOf" srcId="{42BB5345-A162-455C-BF98-E39B6F8DCDB9}" destId="{9BE12D72-E9FB-4082-A4D4-9A673E64E66D}" srcOrd="0" destOrd="0" presId="urn:microsoft.com/office/officeart/2005/8/layout/vList2"/>
    <dgm:cxn modelId="{55F14E76-B390-46BD-8995-425C86731B73}" type="presOf" srcId="{04EE2DE0-C1BF-45A4-B681-0C42289957A9}" destId="{A84F858C-7802-476B-B9ED-97F0C015E3CD}" srcOrd="0" destOrd="0" presId="urn:microsoft.com/office/officeart/2005/8/layout/vList2"/>
    <dgm:cxn modelId="{79EE9C66-BFD9-460D-AE94-0A0C120F99F6}" srcId="{04EE2DE0-C1BF-45A4-B681-0C42289957A9}" destId="{6022C12C-B69A-4302-BB2C-F4F7F9FBA193}" srcOrd="1" destOrd="0" parTransId="{DE1386B2-8088-454D-A3C1-92E444504643}" sibTransId="{BD8F4939-4368-4EDE-9FFA-4D14F4C2596D}"/>
    <dgm:cxn modelId="{A7037DBC-F316-4BB0-86AF-C87FED538B8A}" srcId="{04EE2DE0-C1BF-45A4-B681-0C42289957A9}" destId="{911A3039-8EBD-48B2-911C-18951EFC9C46}" srcOrd="0" destOrd="0" parTransId="{7406A32A-2F1F-4333-AD76-7AD8E7776AD4}" sibTransId="{C84FC7D9-338E-48D3-ABF7-EDEB1E9D7C76}"/>
    <dgm:cxn modelId="{7C2CB409-BFF6-4DA8-80E9-3591496C435C}" srcId="{04EE2DE0-C1BF-45A4-B681-0C42289957A9}" destId="{FCF8C9DF-40D7-4A63-9342-B9D88BDF731B}" srcOrd="4" destOrd="0" parTransId="{DE2BB7E9-EBCF-4EC3-87C4-597E97CD4569}" sibTransId="{F008E601-DE36-433B-96BD-15CB32AB6E38}"/>
    <dgm:cxn modelId="{535AFB47-1DAB-47AF-96B6-25D22B7F487E}" srcId="{04EE2DE0-C1BF-45A4-B681-0C42289957A9}" destId="{4D2D3080-9034-4D47-B83A-A5E82C1655B9}" srcOrd="3" destOrd="0" parTransId="{B8CF2DE8-BCAB-4B45-B7D0-5F41C94B413C}" sibTransId="{CEBADB9A-DCD8-442D-9E93-4521441F6C57}"/>
    <dgm:cxn modelId="{DA4BCE03-5ECE-49B8-8530-3E92EFC874D1}" type="presOf" srcId="{1BBC0984-7234-4CE0-8A2C-3DBEE74DA3ED}" destId="{A3F0E924-D83E-4A3F-97F0-E8F043F120D3}" srcOrd="0" destOrd="0" presId="urn:microsoft.com/office/officeart/2005/8/layout/vList2"/>
    <dgm:cxn modelId="{B4BD9E60-3F51-4404-88EF-25CDAE809BE5}" srcId="{04EE2DE0-C1BF-45A4-B681-0C42289957A9}" destId="{1BBC0984-7234-4CE0-8A2C-3DBEE74DA3ED}" srcOrd="2" destOrd="0" parTransId="{C17488EA-6431-4DAD-9512-4FEE5044C750}" sibTransId="{D196E507-00FB-4D56-92EA-D2E46E7D69CE}"/>
    <dgm:cxn modelId="{245DFAFD-B4DE-4879-8E8A-8129EAFD2649}" type="presParOf" srcId="{A84F858C-7802-476B-B9ED-97F0C015E3CD}" destId="{129DE804-A483-4164-BC56-2F3735DA9563}" srcOrd="0" destOrd="0" presId="urn:microsoft.com/office/officeart/2005/8/layout/vList2"/>
    <dgm:cxn modelId="{CA68038A-9350-40E8-A8E6-951F6995C3FF}" type="presParOf" srcId="{A84F858C-7802-476B-B9ED-97F0C015E3CD}" destId="{DD88B456-0408-40EA-A340-CA105D876659}" srcOrd="1" destOrd="0" presId="urn:microsoft.com/office/officeart/2005/8/layout/vList2"/>
    <dgm:cxn modelId="{ED8275A8-C83D-4E28-9BD0-F7C15A86411E}" type="presParOf" srcId="{A84F858C-7802-476B-B9ED-97F0C015E3CD}" destId="{EDB0ED1F-8FDB-43F2-8B87-95E98B98D201}" srcOrd="2" destOrd="0" presId="urn:microsoft.com/office/officeart/2005/8/layout/vList2"/>
    <dgm:cxn modelId="{5A1BCBD4-1318-4641-A8A4-8DA80E8131C2}" type="presParOf" srcId="{A84F858C-7802-476B-B9ED-97F0C015E3CD}" destId="{FEC19CC4-D28D-4BF0-BE09-3B906FA214AA}" srcOrd="3" destOrd="0" presId="urn:microsoft.com/office/officeart/2005/8/layout/vList2"/>
    <dgm:cxn modelId="{501848D8-03FC-4F7A-9E76-2B69D3174DB7}" type="presParOf" srcId="{A84F858C-7802-476B-B9ED-97F0C015E3CD}" destId="{A3F0E924-D83E-4A3F-97F0-E8F043F120D3}" srcOrd="4" destOrd="0" presId="urn:microsoft.com/office/officeart/2005/8/layout/vList2"/>
    <dgm:cxn modelId="{CFEFFA4C-7FE2-48D4-97FD-C086911C3430}" type="presParOf" srcId="{A84F858C-7802-476B-B9ED-97F0C015E3CD}" destId="{1E9D8C7F-7267-41F6-AE0C-5C9E0A4B6A7E}" srcOrd="5" destOrd="0" presId="urn:microsoft.com/office/officeart/2005/8/layout/vList2"/>
    <dgm:cxn modelId="{CFBDDE16-5169-485A-81C5-2CF98DB26504}" type="presParOf" srcId="{A84F858C-7802-476B-B9ED-97F0C015E3CD}" destId="{208941F7-FB84-47E8-8621-DF91608DE781}" srcOrd="6" destOrd="0" presId="urn:microsoft.com/office/officeart/2005/8/layout/vList2"/>
    <dgm:cxn modelId="{D034F0F8-A3C0-4F2B-A76F-B6AE5619DDBE}" type="presParOf" srcId="{A84F858C-7802-476B-B9ED-97F0C015E3CD}" destId="{BE7ED815-196A-4BC3-9871-E582A9993413}" srcOrd="7" destOrd="0" presId="urn:microsoft.com/office/officeart/2005/8/layout/vList2"/>
    <dgm:cxn modelId="{258C7BCC-113D-4A76-B877-0AE4D2829732}" type="presParOf" srcId="{A84F858C-7802-476B-B9ED-97F0C015E3CD}" destId="{3E358404-33FD-4F10-84B6-70E1871C7946}" srcOrd="8" destOrd="0" presId="urn:microsoft.com/office/officeart/2005/8/layout/vList2"/>
    <dgm:cxn modelId="{C0CF7647-96C0-4A8C-B02A-537CBEBFBE70}" type="presParOf" srcId="{A84F858C-7802-476B-B9ED-97F0C015E3CD}" destId="{C0250C92-285D-409D-8EBB-A5B5D3292325}" srcOrd="9" destOrd="0" presId="urn:microsoft.com/office/officeart/2005/8/layout/vList2"/>
    <dgm:cxn modelId="{924CC276-9D07-4D28-B69A-44D08C42DA6C}" type="presParOf" srcId="{A84F858C-7802-476B-B9ED-97F0C015E3CD}" destId="{9BE12D72-E9FB-4082-A4D4-9A673E64E66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EE2DE0-C1BF-45A4-B681-0C42289957A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22C12C-B69A-4302-BB2C-F4F7F9FBA193}">
      <dgm:prSet phldrT="[Text]"/>
      <dgm:spPr/>
      <dgm:t>
        <a:bodyPr/>
        <a:lstStyle/>
        <a:p>
          <a:r>
            <a:rPr lang="en-US" b="1" dirty="0" smtClean="0"/>
            <a:t>Development of New Facilities Guidelines and Modernizing Standards for  Existing Facilities</a:t>
          </a:r>
          <a:endParaRPr lang="en-US" b="1" dirty="0"/>
        </a:p>
      </dgm:t>
    </dgm:pt>
    <dgm:pt modelId="{BD8F4939-4368-4EDE-9FFA-4D14F4C2596D}" type="sibTrans" cxnId="{79EE9C66-BFD9-460D-AE94-0A0C120F99F6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E1386B2-8088-454D-A3C1-92E444504643}" type="parTrans" cxnId="{79EE9C66-BFD9-460D-AE94-0A0C120F99F6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FCF8C9DF-40D7-4A63-9342-B9D88BDF731B}">
      <dgm:prSet/>
      <dgm:spPr/>
      <dgm:t>
        <a:bodyPr/>
        <a:lstStyle/>
        <a:p>
          <a:r>
            <a:rPr lang="en-US" b="1" dirty="0" smtClean="0"/>
            <a:t>Land Dedication  and Acquisition Processes </a:t>
          </a:r>
          <a:endParaRPr lang="en-US" b="1" dirty="0"/>
        </a:p>
      </dgm:t>
    </dgm:pt>
    <dgm:pt modelId="{DE2BB7E9-EBCF-4EC3-87C4-597E97CD4569}" type="parTrans" cxnId="{7C2CB409-BFF6-4DA8-80E9-3591496C43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08E601-DE36-433B-96BD-15CB32AB6E38}" type="sibTrans" cxnId="{7C2CB409-BFF6-4DA8-80E9-3591496C43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D2D3080-9034-4D47-B83A-A5E82C1655B9}">
      <dgm:prSet/>
      <dgm:spPr/>
      <dgm:t>
        <a:bodyPr/>
        <a:lstStyle/>
        <a:p>
          <a:r>
            <a:rPr lang="en-US" b="1" dirty="0" smtClean="0"/>
            <a:t>Natural and Historic Guidelines</a:t>
          </a:r>
          <a:endParaRPr lang="en-US" b="1" dirty="0"/>
        </a:p>
      </dgm:t>
    </dgm:pt>
    <dgm:pt modelId="{CEBADB9A-DCD8-442D-9E93-4521441F6C57}" type="sibTrans" cxnId="{535AFB47-1DAB-47AF-96B6-25D22B7F487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8CF2DE8-BCAB-4B45-B7D0-5F41C94B413C}" type="parTrans" cxnId="{535AFB47-1DAB-47AF-96B6-25D22B7F487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A84F858C-7802-476B-B9ED-97F0C015E3CD}" type="pres">
      <dgm:prSet presAssocID="{04EE2DE0-C1BF-45A4-B681-0C42289957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B0ED1F-8FDB-43F2-8B87-95E98B98D201}" type="pres">
      <dgm:prSet presAssocID="{6022C12C-B69A-4302-BB2C-F4F7F9FBA19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19CC4-D28D-4BF0-BE09-3B906FA214AA}" type="pres">
      <dgm:prSet presAssocID="{BD8F4939-4368-4EDE-9FFA-4D14F4C2596D}" presName="spacer" presStyleCnt="0"/>
      <dgm:spPr/>
    </dgm:pt>
    <dgm:pt modelId="{208941F7-FB84-47E8-8621-DF91608DE781}" type="pres">
      <dgm:prSet presAssocID="{4D2D3080-9034-4D47-B83A-A5E82C1655B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7ED815-196A-4BC3-9871-E582A9993413}" type="pres">
      <dgm:prSet presAssocID="{CEBADB9A-DCD8-442D-9E93-4521441F6C57}" presName="spacer" presStyleCnt="0"/>
      <dgm:spPr/>
    </dgm:pt>
    <dgm:pt modelId="{3E358404-33FD-4F10-84B6-70E1871C7946}" type="pres">
      <dgm:prSet presAssocID="{FCF8C9DF-40D7-4A63-9342-B9D88BDF731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5AFB47-1DAB-47AF-96B6-25D22B7F487E}" srcId="{04EE2DE0-C1BF-45A4-B681-0C42289957A9}" destId="{4D2D3080-9034-4D47-B83A-A5E82C1655B9}" srcOrd="1" destOrd="0" parTransId="{B8CF2DE8-BCAB-4B45-B7D0-5F41C94B413C}" sibTransId="{CEBADB9A-DCD8-442D-9E93-4521441F6C57}"/>
    <dgm:cxn modelId="{48F0D7A2-94DD-48F6-AEB3-16AE6A77CB98}" type="presOf" srcId="{04EE2DE0-C1BF-45A4-B681-0C42289957A9}" destId="{A84F858C-7802-476B-B9ED-97F0C015E3CD}" srcOrd="0" destOrd="0" presId="urn:microsoft.com/office/officeart/2005/8/layout/vList2"/>
    <dgm:cxn modelId="{79EE9C66-BFD9-460D-AE94-0A0C120F99F6}" srcId="{04EE2DE0-C1BF-45A4-B681-0C42289957A9}" destId="{6022C12C-B69A-4302-BB2C-F4F7F9FBA193}" srcOrd="0" destOrd="0" parTransId="{DE1386B2-8088-454D-A3C1-92E444504643}" sibTransId="{BD8F4939-4368-4EDE-9FFA-4D14F4C2596D}"/>
    <dgm:cxn modelId="{30F08EE2-1090-46A0-851E-3F61AF02B48A}" type="presOf" srcId="{6022C12C-B69A-4302-BB2C-F4F7F9FBA193}" destId="{EDB0ED1F-8FDB-43F2-8B87-95E98B98D201}" srcOrd="0" destOrd="0" presId="urn:microsoft.com/office/officeart/2005/8/layout/vList2"/>
    <dgm:cxn modelId="{4497F99D-4FEF-4EDD-ABD7-500FAE64B0DB}" type="presOf" srcId="{4D2D3080-9034-4D47-B83A-A5E82C1655B9}" destId="{208941F7-FB84-47E8-8621-DF91608DE781}" srcOrd="0" destOrd="0" presId="urn:microsoft.com/office/officeart/2005/8/layout/vList2"/>
    <dgm:cxn modelId="{C070EF1A-D140-4160-B8B0-7B956A6718B3}" type="presOf" srcId="{FCF8C9DF-40D7-4A63-9342-B9D88BDF731B}" destId="{3E358404-33FD-4F10-84B6-70E1871C7946}" srcOrd="0" destOrd="0" presId="urn:microsoft.com/office/officeart/2005/8/layout/vList2"/>
    <dgm:cxn modelId="{7C2CB409-BFF6-4DA8-80E9-3591496C435C}" srcId="{04EE2DE0-C1BF-45A4-B681-0C42289957A9}" destId="{FCF8C9DF-40D7-4A63-9342-B9D88BDF731B}" srcOrd="2" destOrd="0" parTransId="{DE2BB7E9-EBCF-4EC3-87C4-597E97CD4569}" sibTransId="{F008E601-DE36-433B-96BD-15CB32AB6E38}"/>
    <dgm:cxn modelId="{B1BEDBCD-08A4-4B13-A95E-9DC86218483C}" type="presParOf" srcId="{A84F858C-7802-476B-B9ED-97F0C015E3CD}" destId="{EDB0ED1F-8FDB-43F2-8B87-95E98B98D201}" srcOrd="0" destOrd="0" presId="urn:microsoft.com/office/officeart/2005/8/layout/vList2"/>
    <dgm:cxn modelId="{6E2CE24D-3A88-4811-8F7B-202C8AEB90C1}" type="presParOf" srcId="{A84F858C-7802-476B-B9ED-97F0C015E3CD}" destId="{FEC19CC4-D28D-4BF0-BE09-3B906FA214AA}" srcOrd="1" destOrd="0" presId="urn:microsoft.com/office/officeart/2005/8/layout/vList2"/>
    <dgm:cxn modelId="{EDA237C1-066F-43E0-8E27-A9391DB10ACE}" type="presParOf" srcId="{A84F858C-7802-476B-B9ED-97F0C015E3CD}" destId="{208941F7-FB84-47E8-8621-DF91608DE781}" srcOrd="2" destOrd="0" presId="urn:microsoft.com/office/officeart/2005/8/layout/vList2"/>
    <dgm:cxn modelId="{FBA29E59-6697-4C94-98E2-CF39345D2CEE}" type="presParOf" srcId="{A84F858C-7802-476B-B9ED-97F0C015E3CD}" destId="{BE7ED815-196A-4BC3-9871-E582A9993413}" srcOrd="3" destOrd="0" presId="urn:microsoft.com/office/officeart/2005/8/layout/vList2"/>
    <dgm:cxn modelId="{CABC7D97-EAC3-475D-BCBA-F90A88AA2E21}" type="presParOf" srcId="{A84F858C-7802-476B-B9ED-97F0C015E3CD}" destId="{3E358404-33FD-4F10-84B6-70E1871C794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78" cy="46878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584" y="0"/>
            <a:ext cx="3078278" cy="46878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E7B3FBF1-8033-4D38-98A7-7C2385BCF118}" type="datetimeFigureOut">
              <a:rPr lang="en-US" smtClean="0"/>
              <a:pPr/>
              <a:t>12/17/2012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088"/>
            <a:ext cx="3078278" cy="46878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584" y="8918088"/>
            <a:ext cx="3078278" cy="46878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0D011E99-3FD0-4E2F-8446-BC66534E80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33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17" tIns="47109" rIns="94217" bIns="4710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17" tIns="47109" rIns="94217" bIns="47109" rtlCol="0"/>
          <a:lstStyle>
            <a:lvl1pPr algn="r">
              <a:defRPr sz="1200"/>
            </a:lvl1pPr>
          </a:lstStyle>
          <a:p>
            <a:fld id="{A38D0054-DDB1-47AB-BE74-A4054D0C894C}" type="datetimeFigureOut">
              <a:rPr lang="en-US" smtClean="0"/>
              <a:pPr/>
              <a:t>12/17/2012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7" tIns="47109" rIns="94217" bIns="4710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vert="horz" lIns="94217" tIns="47109" rIns="94217" bIns="4710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17" tIns="47109" rIns="94217" bIns="4710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17" tIns="47109" rIns="94217" bIns="47109" rtlCol="0" anchor="b"/>
          <a:lstStyle>
            <a:lvl1pPr algn="r">
              <a:defRPr sz="1200"/>
            </a:lvl1pPr>
          </a:lstStyle>
          <a:p>
            <a:fld id="{ED80825B-4BD7-48A6-9B4D-68B3EB6A3B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79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0825B-4BD7-48A6-9B4D-68B3EB6A3B5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2010 and Beyond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4EBB8-40C4-4354-89D3-0421B6E27E0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0825B-4BD7-48A6-9B4D-68B3EB6A3B59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0825B-4BD7-48A6-9B4D-68B3EB6A3B5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0825B-4BD7-48A6-9B4D-68B3EB6A3B59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0825B-4BD7-48A6-9B4D-68B3EB6A3B59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076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191399"/>
            <a:ext cx="9144000" cy="566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1724"/>
            <a:ext cx="1704975" cy="676275"/>
          </a:xfrm>
          <a:prstGeom prst="rect">
            <a:avLst/>
          </a:prstGeom>
        </p:spPr>
      </p:pic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141351" y="1295400"/>
            <a:ext cx="8229600" cy="4572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C00000"/>
                </a:solidFill>
              </a:defRPr>
            </a:lvl1pPr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>
          <a:xfrm>
            <a:off x="152400" y="1905000"/>
            <a:ext cx="8534400" cy="4221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ACB2EC6F-6501-4E04-BD6C-A8A6CABB2C5B}" type="datetimeFigureOut">
              <a:rPr lang="en-US" smtClean="0">
                <a:solidFill>
                  <a:prstClr val="black"/>
                </a:solidFill>
              </a:rPr>
              <a:pPr/>
              <a:t>12/17/2012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963B0023-0CED-47F7-85AE-654F0B232C2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914400"/>
            <a:ext cx="2286000" cy="276999"/>
          </a:xfrm>
          <a:prstGeom prst="rect">
            <a:avLst/>
          </a:prstGeom>
          <a:solidFill>
            <a:srgbClr val="248C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INTRODUCTION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72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ISSUES &amp; ACTION RECS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86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GOALS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58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TECHNICAL MODELS</a:t>
            </a:r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48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91399"/>
            <a:ext cx="9144000" cy="566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1724"/>
            <a:ext cx="1704975" cy="676275"/>
          </a:xfrm>
          <a:prstGeom prst="rect">
            <a:avLst/>
          </a:prstGeom>
        </p:spPr>
      </p:pic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ACB2EC6F-6501-4E04-BD6C-A8A6CABB2C5B}" type="datetimeFigureOut">
              <a:rPr lang="en-US" smtClean="0">
                <a:solidFill>
                  <a:prstClr val="black"/>
                </a:solidFill>
              </a:rPr>
              <a:pPr/>
              <a:t>12/17/2012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963B0023-0CED-47F7-85AE-654F0B232C2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3"/>
          <p:cNvSpPr>
            <a:spLocks noGrp="1"/>
          </p:cNvSpPr>
          <p:nvPr>
            <p:ph type="title"/>
          </p:nvPr>
        </p:nvSpPr>
        <p:spPr>
          <a:xfrm>
            <a:off x="141351" y="1295400"/>
            <a:ext cx="8229600" cy="4572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C00000"/>
                </a:solidFill>
              </a:defRPr>
            </a:lvl1pPr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6" name="Rectangle 6"/>
          <p:cNvSpPr>
            <a:spLocks noGrp="1"/>
          </p:cNvSpPr>
          <p:nvPr>
            <p:ph idx="1"/>
          </p:nvPr>
        </p:nvSpPr>
        <p:spPr>
          <a:xfrm>
            <a:off x="152400" y="1905000"/>
            <a:ext cx="8534400" cy="4221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INTRODUCTION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572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ISSUES &amp; ACTION RECS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286000" y="914400"/>
            <a:ext cx="2286000" cy="276999"/>
          </a:xfrm>
          <a:prstGeom prst="rect">
            <a:avLst/>
          </a:prstGeom>
          <a:solidFill>
            <a:srgbClr val="248C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GOALS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858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TECHNICAL MODELS</a:t>
            </a:r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91399"/>
            <a:ext cx="9144000" cy="566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1724"/>
            <a:ext cx="1704975" cy="676275"/>
          </a:xfrm>
          <a:prstGeom prst="rect">
            <a:avLst/>
          </a:prstGeom>
        </p:spPr>
      </p:pic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ACB2EC6F-6501-4E04-BD6C-A8A6CABB2C5B}" type="datetimeFigureOut">
              <a:rPr lang="en-US" smtClean="0">
                <a:solidFill>
                  <a:prstClr val="black"/>
                </a:solidFill>
              </a:rPr>
              <a:pPr/>
              <a:t>12/17/2012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963B0023-0CED-47F7-85AE-654F0B232C2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3"/>
          <p:cNvSpPr>
            <a:spLocks noGrp="1"/>
          </p:cNvSpPr>
          <p:nvPr>
            <p:ph type="title"/>
          </p:nvPr>
        </p:nvSpPr>
        <p:spPr>
          <a:xfrm>
            <a:off x="141351" y="1295400"/>
            <a:ext cx="8229600" cy="4572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C00000"/>
                </a:solidFill>
              </a:defRPr>
            </a:lvl1pPr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6" name="Rectangle 6"/>
          <p:cNvSpPr>
            <a:spLocks noGrp="1"/>
          </p:cNvSpPr>
          <p:nvPr>
            <p:ph idx="1"/>
          </p:nvPr>
        </p:nvSpPr>
        <p:spPr>
          <a:xfrm>
            <a:off x="152400" y="1905000"/>
            <a:ext cx="8534400" cy="4221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INTRODUCTION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572000" y="914400"/>
            <a:ext cx="2286000" cy="276999"/>
          </a:xfrm>
          <a:prstGeom prst="rect">
            <a:avLst/>
          </a:prstGeom>
          <a:solidFill>
            <a:srgbClr val="248CAC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ISSUES &amp; ACTION RECS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286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GOALS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858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TECHNICAL MODELS</a:t>
            </a:r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4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91399"/>
            <a:ext cx="9144000" cy="566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1724"/>
            <a:ext cx="1704975" cy="676275"/>
          </a:xfrm>
          <a:prstGeom prst="rect">
            <a:avLst/>
          </a:prstGeom>
        </p:spPr>
      </p:pic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ACB2EC6F-6501-4E04-BD6C-A8A6CABB2C5B}" type="datetimeFigureOut">
              <a:rPr lang="en-US" smtClean="0">
                <a:solidFill>
                  <a:prstClr val="black"/>
                </a:solidFill>
              </a:rPr>
              <a:pPr/>
              <a:t>12/17/2012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963B0023-0CED-47F7-85AE-654F0B232C2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3"/>
          <p:cNvSpPr>
            <a:spLocks noGrp="1"/>
          </p:cNvSpPr>
          <p:nvPr>
            <p:ph type="title"/>
          </p:nvPr>
        </p:nvSpPr>
        <p:spPr>
          <a:xfrm>
            <a:off x="141351" y="1295400"/>
            <a:ext cx="8229600" cy="4572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C00000"/>
                </a:solidFill>
              </a:defRPr>
            </a:lvl1pPr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6" name="Rectangle 6"/>
          <p:cNvSpPr>
            <a:spLocks noGrp="1"/>
          </p:cNvSpPr>
          <p:nvPr>
            <p:ph idx="1"/>
          </p:nvPr>
        </p:nvSpPr>
        <p:spPr>
          <a:xfrm>
            <a:off x="152400" y="1905000"/>
            <a:ext cx="8534400" cy="4221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INTRODUCTION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572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ISSUES &amp; ACTION RECS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286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GOALS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858000" y="914400"/>
            <a:ext cx="2286000" cy="276999"/>
          </a:xfrm>
          <a:prstGeom prst="rect">
            <a:avLst/>
          </a:prstGeom>
          <a:solidFill>
            <a:srgbClr val="248C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TECHNICAL MODELS</a:t>
            </a:r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2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555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39EA4-A05F-4F4D-81A7-4638C7F5E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4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CE058067-E1AE-4988-B3C1-5D9C4F517410}" type="datetimeFigureOut">
              <a:rPr lang="en-US" smtClean="0"/>
              <a:pPr/>
              <a:t>12/17/2012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18BEEE-D725-4588-9E14-AA4FFF12A7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7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4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191399"/>
            <a:ext cx="9144000" cy="566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1724"/>
            <a:ext cx="1704975" cy="676275"/>
          </a:xfrm>
          <a:prstGeom prst="rect">
            <a:avLst/>
          </a:prstGeom>
        </p:spPr>
      </p:pic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141351" y="1295400"/>
            <a:ext cx="8229600" cy="4572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C00000"/>
                </a:solidFill>
              </a:defRPr>
            </a:lvl1pPr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>
          <a:xfrm>
            <a:off x="152400" y="1905000"/>
            <a:ext cx="8534400" cy="4221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12/17/2012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914400"/>
            <a:ext cx="2286000" cy="276999"/>
          </a:xfrm>
          <a:prstGeom prst="rect">
            <a:avLst/>
          </a:prstGeom>
          <a:solidFill>
            <a:srgbClr val="248C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INTRODUCTION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72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ISSUES &amp;</a:t>
            </a:r>
            <a:r>
              <a:rPr lang="en-US" sz="1200" baseline="0" dirty="0" smtClean="0">
                <a:solidFill>
                  <a:schemeClr val="bg1"/>
                </a:solidFill>
              </a:rPr>
              <a:t> ACTION RECS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86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GOALS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58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TECHNICAL MODELS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7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91399"/>
            <a:ext cx="9144000" cy="566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1724"/>
            <a:ext cx="1704975" cy="676275"/>
          </a:xfrm>
          <a:prstGeom prst="rect">
            <a:avLst/>
          </a:prstGeom>
        </p:spPr>
      </p:pic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12/17/2012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3"/>
          <p:cNvSpPr>
            <a:spLocks noGrp="1"/>
          </p:cNvSpPr>
          <p:nvPr>
            <p:ph type="title"/>
          </p:nvPr>
        </p:nvSpPr>
        <p:spPr>
          <a:xfrm>
            <a:off x="141351" y="1295400"/>
            <a:ext cx="8229600" cy="4572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C00000"/>
                </a:solidFill>
              </a:defRPr>
            </a:lvl1pPr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6" name="Rectangle 6"/>
          <p:cNvSpPr>
            <a:spLocks noGrp="1"/>
          </p:cNvSpPr>
          <p:nvPr>
            <p:ph idx="1"/>
          </p:nvPr>
        </p:nvSpPr>
        <p:spPr>
          <a:xfrm>
            <a:off x="152400" y="1905000"/>
            <a:ext cx="8534400" cy="4221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INTRODUCTION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572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ISSUES &amp;</a:t>
            </a:r>
            <a:r>
              <a:rPr lang="en-US" sz="1200" baseline="0" dirty="0" smtClean="0">
                <a:solidFill>
                  <a:schemeClr val="bg1"/>
                </a:solidFill>
              </a:rPr>
              <a:t> ACTION RECS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286000" y="914400"/>
            <a:ext cx="2286000" cy="276999"/>
          </a:xfrm>
          <a:prstGeom prst="rect">
            <a:avLst/>
          </a:prstGeom>
          <a:solidFill>
            <a:srgbClr val="248C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GOALS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858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TECHNICAL MODELS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1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91399"/>
            <a:ext cx="9144000" cy="566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1724"/>
            <a:ext cx="1704975" cy="676275"/>
          </a:xfrm>
          <a:prstGeom prst="rect">
            <a:avLst/>
          </a:prstGeom>
        </p:spPr>
      </p:pic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12/17/2012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3"/>
          <p:cNvSpPr>
            <a:spLocks noGrp="1"/>
          </p:cNvSpPr>
          <p:nvPr>
            <p:ph type="title"/>
          </p:nvPr>
        </p:nvSpPr>
        <p:spPr>
          <a:xfrm>
            <a:off x="141351" y="1295400"/>
            <a:ext cx="8229600" cy="4572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C00000"/>
                </a:solidFill>
              </a:defRPr>
            </a:lvl1pPr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6" name="Rectangle 6"/>
          <p:cNvSpPr>
            <a:spLocks noGrp="1"/>
          </p:cNvSpPr>
          <p:nvPr>
            <p:ph idx="1"/>
          </p:nvPr>
        </p:nvSpPr>
        <p:spPr>
          <a:xfrm>
            <a:off x="152400" y="1905000"/>
            <a:ext cx="8534400" cy="4221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INTRODUCTION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572000" y="914400"/>
            <a:ext cx="2286000" cy="276999"/>
          </a:xfrm>
          <a:prstGeom prst="rect">
            <a:avLst/>
          </a:prstGeom>
          <a:solidFill>
            <a:srgbClr val="248CAC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ISSUES &amp;</a:t>
            </a:r>
            <a:r>
              <a:rPr lang="en-US" sz="1200" baseline="0" dirty="0" smtClean="0">
                <a:solidFill>
                  <a:schemeClr val="bg1"/>
                </a:solidFill>
              </a:rPr>
              <a:t> ACTION RECS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286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GOALS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858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TECHNICAL MODELS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2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91399"/>
            <a:ext cx="9144000" cy="566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1724"/>
            <a:ext cx="1704975" cy="676275"/>
          </a:xfrm>
          <a:prstGeom prst="rect">
            <a:avLst/>
          </a:prstGeom>
        </p:spPr>
      </p:pic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12/17/2012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3"/>
          <p:cNvSpPr>
            <a:spLocks noGrp="1"/>
          </p:cNvSpPr>
          <p:nvPr>
            <p:ph type="title"/>
          </p:nvPr>
        </p:nvSpPr>
        <p:spPr>
          <a:xfrm>
            <a:off x="141351" y="1295400"/>
            <a:ext cx="8229600" cy="4572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C00000"/>
                </a:solidFill>
              </a:defRPr>
            </a:lvl1pPr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6" name="Rectangle 6"/>
          <p:cNvSpPr>
            <a:spLocks noGrp="1"/>
          </p:cNvSpPr>
          <p:nvPr>
            <p:ph idx="1"/>
          </p:nvPr>
        </p:nvSpPr>
        <p:spPr>
          <a:xfrm>
            <a:off x="152400" y="1905000"/>
            <a:ext cx="8534400" cy="4221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INTRODUCTION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572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ISSUES &amp;</a:t>
            </a:r>
            <a:r>
              <a:rPr lang="en-US" sz="1200" baseline="0" dirty="0" smtClean="0">
                <a:solidFill>
                  <a:schemeClr val="bg1"/>
                </a:solidFill>
              </a:rPr>
              <a:t> ACTION RECS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286000" y="914400"/>
            <a:ext cx="228600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GOALS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858000" y="914400"/>
            <a:ext cx="2286000" cy="276999"/>
          </a:xfrm>
          <a:prstGeom prst="rect">
            <a:avLst/>
          </a:prstGeom>
          <a:solidFill>
            <a:srgbClr val="248C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TECHNICAL MODELS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8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62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  <a:prstGeom prst="rect">
            <a:avLst/>
          </a:prstGeom>
        </p:spPr>
        <p:txBody>
          <a:bodyPr tIns="0" bIns="0" anchor="t"/>
          <a:lstStyle>
            <a:lvl1pPr algn="l">
              <a:defRPr sz="4700" b="1">
                <a:latin typeface="Arial Narrow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  <a:prstGeom prst="rect">
            <a:avLst/>
          </a:prstGeo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76052-26E8-466F-9E02-D0AF76B4C7E6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FAB56-915A-41DB-9DFC-E72A8F9F7D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79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7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8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71" r:id="rId3"/>
    <p:sldLayoutId id="2147483672" r:id="rId4"/>
    <p:sldLayoutId id="2147483673" r:id="rId5"/>
    <p:sldLayoutId id="2147483669" r:id="rId6"/>
    <p:sldLayoutId id="2147483693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5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jpe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6.png"/><Relationship Id="rId4" Type="http://schemas.openxmlformats.org/officeDocument/2006/relationships/hyperlink" Target="http://www.pgparks.com/Formula2040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0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0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0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1" y="4953000"/>
            <a:ext cx="487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Goals and Action Recommendations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September 12, 2012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40" name="Audio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27"/>
    </mc:Choice>
    <mc:Fallback xmlns="">
      <p:transition spd="slow" advTm="73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5851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6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1"/>
    </mc:Choice>
    <mc:Fallback xmlns="">
      <p:transition spd="slow" advTm="14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75" y="1066800"/>
            <a:ext cx="65851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7"/>
    </mc:Choice>
    <mc:Fallback xmlns="">
      <p:transition spd="slow" advTm="1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51" y="1066800"/>
            <a:ext cx="65851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78"/>
    </mc:Choice>
    <mc:Fallback xmlns="">
      <p:transition spd="slow" advTm="2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39483"/>
            <a:ext cx="65851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0"/>
    </mc:Choice>
    <mc:Fallback xmlns="">
      <p:transition spd="slow" advTm="2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24464"/>
            <a:ext cx="65851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7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3"/>
    </mc:Choice>
    <mc:Fallback xmlns="">
      <p:transition spd="slow" advTm="1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55" y="1143000"/>
            <a:ext cx="65851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9"/>
    </mc:Choice>
    <mc:Fallback xmlns="">
      <p:transition spd="slow" advTm="2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59445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8"/>
    </mc:Choice>
    <mc:Fallback xmlns="">
      <p:transition spd="slow" advTm="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66" y="1066800"/>
            <a:ext cx="659445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2"/>
    </mc:Choice>
    <mc:Fallback xmlns="">
      <p:transition spd="slow" advTm="24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5851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2"/>
    </mc:Choice>
    <mc:Fallback xmlns="">
      <p:transition spd="slow" advTm="19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59445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3"/>
    </mc:Choice>
    <mc:Fallback xmlns="">
      <p:transition spd="slow" advTm="2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2010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133600"/>
            <a:ext cx="5571238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762000"/>
            <a:ext cx="6972300" cy="9144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Building on Previous Planning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Efforts      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1939393"/>
            <a:ext cx="2819400" cy="3470807"/>
            <a:chOff x="457200" y="1828800"/>
            <a:chExt cx="2057400" cy="3242207"/>
          </a:xfrm>
        </p:grpSpPr>
        <p:pic>
          <p:nvPicPr>
            <p:cNvPr id="5" name="Picture 8" descr="J:\General Plan Update\01 Preplanning\Research\Development Pattern\Images\WaterRe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7911" y="1828800"/>
              <a:ext cx="757989" cy="982942"/>
            </a:xfrm>
            <a:prstGeom prst="rect">
              <a:avLst/>
            </a:prstGeom>
            <a:noFill/>
          </p:spPr>
        </p:pic>
        <p:pic>
          <p:nvPicPr>
            <p:cNvPr id="7" name="Picture 6" descr="J:\General Plan Update\01 Preplanning\Research\Development Pattern\Images\HSDP201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1342" y="2636347"/>
              <a:ext cx="746710" cy="968576"/>
            </a:xfrm>
            <a:prstGeom prst="rect">
              <a:avLst/>
            </a:prstGeom>
            <a:noFill/>
          </p:spPr>
        </p:pic>
        <p:pic>
          <p:nvPicPr>
            <p:cNvPr id="8" name="Picture 7" descr="J:\General Plan Update\01 Preplanning\Research\Development Pattern\Images\PPA logo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40042" y="3963033"/>
              <a:ext cx="803975" cy="1107974"/>
            </a:xfrm>
            <a:prstGeom prst="rect">
              <a:avLst/>
            </a:prstGeom>
            <a:noFill/>
          </p:spPr>
        </p:pic>
        <p:pic>
          <p:nvPicPr>
            <p:cNvPr id="9" name="Picture 9" descr="J:\General Plan Update\01 Preplanning\Research\Development Pattern\Images\PublicSafety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200" y="3789987"/>
              <a:ext cx="692125" cy="897676"/>
            </a:xfrm>
            <a:prstGeom prst="rect">
              <a:avLst/>
            </a:prstGeom>
            <a:noFill/>
          </p:spPr>
        </p:pic>
        <p:pic>
          <p:nvPicPr>
            <p:cNvPr id="10" name="Picture 11" descr="Countrywide Master Plan of Transportation Logo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62784" y="2059528"/>
              <a:ext cx="1051816" cy="10959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1" name="Picture 4" descr="J:\General Plan Update\01 Preplanning\Research\Development Pattern\Images\GreenInfraPlan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98621" y="3040121"/>
              <a:ext cx="790338" cy="10250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pic>
        <p:nvPicPr>
          <p:cNvPr id="14" name="Picture 3" descr="C:\Documents and Settings\Edith.Michel.PGP\Desktop\Formula2040\F2040-greenCYMK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91000" y="4343400"/>
            <a:ext cx="3901435" cy="121919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8642" y="5181600"/>
            <a:ext cx="1944451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83"/>
    </mc:Choice>
    <mc:Fallback xmlns="">
      <p:transition spd="slow" advTm="9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5851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2"/>
    </mc:Choice>
    <mc:Fallback xmlns="">
      <p:transition spd="slow" advTm="22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  <a:latin typeface="+mj-lt"/>
              </a:rPr>
              <a:t>Recommendations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7537"/>
      </p:ext>
    </p:extLst>
  </p:cSld>
  <p:clrMapOvr>
    <a:masterClrMapping/>
  </p:clrMapOvr>
  <p:transition advTm="4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05000"/>
            <a:ext cx="8534400" cy="4221163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sz="2400" u="sng" dirty="0" smtClean="0"/>
              <a:t>Established Facility Locations Standards for: </a:t>
            </a:r>
            <a:endParaRPr lang="en-US" sz="2400" u="sng" dirty="0"/>
          </a:p>
          <a:p>
            <a:pPr lvl="0"/>
            <a:r>
              <a:rPr lang="en-US" sz="2400" dirty="0" smtClean="0"/>
              <a:t>Developed </a:t>
            </a:r>
            <a:r>
              <a:rPr lang="en-US" sz="2400" dirty="0"/>
              <a:t>, developing and rural tiers</a:t>
            </a:r>
          </a:p>
          <a:p>
            <a:pPr lvl="0"/>
            <a:r>
              <a:rPr lang="en-US" sz="2400" dirty="0" smtClean="0"/>
              <a:t>Tailor facilities to neighborhood and community conditions </a:t>
            </a:r>
            <a:endParaRPr lang="en-US" sz="2400" dirty="0"/>
          </a:p>
          <a:p>
            <a:r>
              <a:rPr lang="en-US" sz="2400" dirty="0"/>
              <a:t>Maintenance/support, e.g. aligned with facility use and condition. </a:t>
            </a:r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95400"/>
            <a:ext cx="8229600" cy="457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Recommendations: Overall System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4"/>
    </mc:Choice>
    <mc:Fallback xmlns="">
      <p:transition spd="slow" advTm="38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05000"/>
            <a:ext cx="8534400" cy="4221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400" dirty="0" smtClean="0"/>
              <a:t>Use </a:t>
            </a:r>
            <a:r>
              <a:rPr lang="en-US" sz="2400" dirty="0"/>
              <a:t>a comprehensive set of cost/benefit criteria to prioritize capital investments in existing and new facilities and </a:t>
            </a:r>
            <a:r>
              <a:rPr lang="en-US" sz="2400" dirty="0" smtClean="0"/>
              <a:t>infrastructure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en-US" sz="2400" dirty="0" smtClean="0"/>
              <a:t>Diversify </a:t>
            </a:r>
            <a:r>
              <a:rPr lang="en-US" sz="2400" dirty="0"/>
              <a:t>funding sources </a:t>
            </a:r>
            <a:r>
              <a:rPr lang="en-US" sz="2400" dirty="0" smtClean="0"/>
              <a:t>outside of taxes through earned </a:t>
            </a:r>
            <a:r>
              <a:rPr lang="en-US" sz="2400" dirty="0"/>
              <a:t>income from facilities, foundations/ conservancies, and </a:t>
            </a:r>
            <a:r>
              <a:rPr lang="en-US" sz="2400" dirty="0" smtClean="0"/>
              <a:t>sponsorships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Develop fair </a:t>
            </a:r>
            <a:r>
              <a:rPr lang="en-US" sz="2400" dirty="0"/>
              <a:t>and equitable </a:t>
            </a:r>
            <a:r>
              <a:rPr lang="en-US" sz="2400" dirty="0" smtClean="0"/>
              <a:t>partnerships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 </a:t>
            </a:r>
            <a:endParaRPr lang="en-US" sz="2400" dirty="0" smtClean="0"/>
          </a:p>
          <a:p>
            <a:pPr lvl="0"/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95400"/>
            <a:ext cx="8229600" cy="457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Recommendations: Overall System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46"/>
    </mc:Choice>
    <mc:Fallback xmlns="">
      <p:transition spd="slow" advTm="3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295400"/>
            <a:ext cx="8229600" cy="457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Recommendations: Land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2057400"/>
            <a:ext cx="8763000" cy="39623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Aft>
                <a:spcPts val="1200"/>
              </a:spcAft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209799"/>
            <a:ext cx="815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400" dirty="0" smtClean="0"/>
              <a:t>Update Developer Contribution to Park System via “Land Dedication” 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2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400" dirty="0" smtClean="0"/>
              <a:t>Add a tool to increase park and recreation facilities during the development process</a:t>
            </a:r>
            <a:r>
              <a:rPr lang="en-US" sz="2400" dirty="0"/>
              <a:t> </a:t>
            </a:r>
            <a:endParaRPr lang="en-US" sz="2400" dirty="0" smtClean="0"/>
          </a:p>
          <a:p>
            <a:pPr marL="285750" lvl="0" indent="-285750">
              <a:buFont typeface="Arial" pitchFamily="34" charset="0"/>
              <a:buChar char="•"/>
            </a:pPr>
            <a:endParaRPr lang="en-US" sz="2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400" dirty="0" smtClean="0"/>
              <a:t>Establish an aggressive program to add 200 miles of new trails</a:t>
            </a:r>
            <a:endParaRPr lang="en-US" sz="2400" dirty="0"/>
          </a:p>
          <a:p>
            <a:r>
              <a:rPr lang="en-US" sz="2400" dirty="0"/>
              <a:t> 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90"/>
    </mc:Choice>
    <mc:Fallback xmlns="">
      <p:transition spd="slow" advTm="100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295400"/>
            <a:ext cx="8229600" cy="457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C00000"/>
                </a:solidFill>
              </a:rPr>
              <a:t>Recommendations: Facilities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1983105"/>
            <a:ext cx="5867400" cy="4727448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91440" rIns="137160" bIns="91440" rtlCol="0" anchor="t" anchorCtr="0"/>
          <a:lstStyle/>
          <a:p>
            <a:pPr marL="800100" indent="-800100">
              <a:spcAft>
                <a:spcPts val="1200"/>
              </a:spcAft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1983104"/>
            <a:ext cx="2743200" cy="40366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Aft>
                <a:spcPts val="1200"/>
              </a:spcAft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828800"/>
            <a:ext cx="86868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400" u="sng" dirty="0"/>
              <a:t>Maintain What </a:t>
            </a:r>
            <a:r>
              <a:rPr lang="en-US" sz="2400" u="sng" dirty="0" smtClean="0"/>
              <a:t>We Have</a:t>
            </a:r>
            <a:r>
              <a:rPr lang="en-US" sz="2400" dirty="0" smtClean="0"/>
              <a:t>:  Establish a policy to set an annual </a:t>
            </a:r>
            <a:r>
              <a:rPr lang="en-US" sz="2400" dirty="0"/>
              <a:t>reinvestment </a:t>
            </a:r>
            <a:r>
              <a:rPr lang="en-US" sz="2400" dirty="0" smtClean="0"/>
              <a:t> of money to protect assets and for </a:t>
            </a:r>
            <a:r>
              <a:rPr lang="en-US" sz="2400" dirty="0"/>
              <a:t>preventative </a:t>
            </a:r>
            <a:r>
              <a:rPr lang="en-US" sz="2400" dirty="0" smtClean="0"/>
              <a:t>maintenance and replacement costs 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2400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/>
              <a:t>Create </a:t>
            </a:r>
            <a:r>
              <a:rPr lang="en-US" sz="2400" u="sng" dirty="0"/>
              <a:t>Signature Facilities</a:t>
            </a:r>
            <a:r>
              <a:rPr lang="en-US" sz="2400" dirty="0"/>
              <a:t>: Define a vision and criteria for developing one or more signature parks, attractions, and </a:t>
            </a:r>
            <a:r>
              <a:rPr lang="en-US" sz="2400" dirty="0" smtClean="0"/>
              <a:t>special events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/>
              <a:t>Provide Richer Recreational Experiences</a:t>
            </a:r>
            <a:r>
              <a:rPr lang="en-US" sz="2400" dirty="0" smtClean="0"/>
              <a:t>:  Provide </a:t>
            </a:r>
            <a:r>
              <a:rPr lang="en-US" sz="2400" dirty="0"/>
              <a:t>richer recreational experiences for all Prince Georgians through development of larger and sustainable multi- generational facilities  and include aquatics as part of the experience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lvl="0" indent="-285750">
              <a:buFont typeface="Arial" pitchFamily="34" charset="0"/>
              <a:buChar char="•"/>
            </a:pPr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r>
              <a:rPr lang="en-US" dirty="0"/>
              <a:t> 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5"/>
    </mc:Choice>
    <mc:Fallback xmlns="">
      <p:transition spd="slow" advTm="10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52400" y="1905000"/>
            <a:ext cx="8686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400" dirty="0" smtClean="0"/>
              <a:t>Establish a System to Identify the level of Tax Subsidy for Program Services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 smtClean="0"/>
              <a:t>Establish a Pricing Policy to Address  Essential, Important and Value Added Services 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 smtClean="0"/>
              <a:t>Tie </a:t>
            </a:r>
            <a:r>
              <a:rPr lang="en-US" sz="2400" dirty="0"/>
              <a:t>all programs to connectivity, economic development, and health and wellness </a:t>
            </a:r>
            <a:r>
              <a:rPr lang="en-US" sz="2400" dirty="0" smtClean="0"/>
              <a:t>goals</a:t>
            </a:r>
            <a:r>
              <a:rPr lang="en-US" sz="2400" dirty="0"/>
              <a:t> </a:t>
            </a:r>
          </a:p>
          <a:p>
            <a:pPr>
              <a:spcBef>
                <a:spcPts val="0"/>
              </a:spcBef>
              <a:spcAft>
                <a:spcPts val="1200"/>
              </a:spcAft>
              <a:tabLst>
                <a:tab pos="1371600" algn="l"/>
              </a:tabLst>
            </a:pPr>
            <a:endParaRPr lang="en-US" sz="24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295400"/>
            <a:ext cx="8229600" cy="457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Recommendations: Programs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33"/>
    </mc:Choice>
    <mc:Fallback xmlns="">
      <p:transition spd="slow" advTm="9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1295400"/>
            <a:ext cx="8229600" cy="457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400" b="1" dirty="0">
                <a:solidFill>
                  <a:srgbClr val="C00000"/>
                </a:solidFill>
              </a:rPr>
              <a:t>Next Steps: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05000"/>
            <a:ext cx="8534400" cy="4221163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Continue public outreach through 2013</a:t>
            </a:r>
          </a:p>
          <a:p>
            <a:r>
              <a:rPr lang="en-US" sz="2800" dirty="0" smtClean="0"/>
              <a:t>Distribution of the draft plan in February 2013</a:t>
            </a:r>
          </a:p>
          <a:p>
            <a:r>
              <a:rPr lang="en-US" sz="2800" dirty="0" smtClean="0"/>
              <a:t>Public hearing in Spring of 2013</a:t>
            </a:r>
          </a:p>
          <a:p>
            <a:r>
              <a:rPr lang="en-US" sz="2800" dirty="0" smtClean="0"/>
              <a:t>Plan adoption early in 2014</a:t>
            </a:r>
          </a:p>
          <a:p>
            <a:r>
              <a:rPr lang="en-US" sz="2800" dirty="0" smtClean="0"/>
              <a:t>Call 301-699-2255 for information or visit</a:t>
            </a:r>
          </a:p>
          <a:p>
            <a:r>
              <a:rPr lang="en-US" sz="2800" smtClean="0">
                <a:hlinkClick r:id="rId4"/>
              </a:rPr>
              <a:t>www.pgparks.com/Formula2040</a:t>
            </a:r>
            <a:r>
              <a:rPr lang="en-US" sz="2800" smtClean="0"/>
              <a:t> </a:t>
            </a:r>
            <a:endParaRPr lang="en-US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0"/>
    </mc:Choice>
    <mc:Fallback xmlns="">
      <p:transition spd="slow" advTm="30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SummerCamp'08-09 by PG Parks &amp; Rec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52600"/>
            <a:ext cx="5173663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63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itchFamily="34" charset="0"/>
              </a:rPr>
              <a:t>Functional Master Plan Strategic Goals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" y="3505200"/>
            <a:ext cx="57150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b="1" dirty="0">
                <a:solidFill>
                  <a:schemeClr val="accent2"/>
                </a:solidFill>
              </a:rPr>
              <a:t>$ </a:t>
            </a:r>
            <a:r>
              <a:rPr lang="en-US" b="1" dirty="0" smtClean="0">
                <a:solidFill>
                  <a:srgbClr val="248CAC"/>
                </a:solidFill>
              </a:rPr>
              <a:t>ECONOMIC DEVELOPMENT</a:t>
            </a:r>
            <a:endParaRPr lang="en-US" dirty="0" smtClean="0">
              <a:solidFill>
                <a:srgbClr val="248CAC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Contribute to Prince George’s County economy and the financial sustainability of the community.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" y="1707356"/>
            <a:ext cx="5715000" cy="1585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dirty="0" smtClean="0">
                <a:solidFill>
                  <a:schemeClr val="accent2"/>
                </a:solidFill>
                <a:latin typeface="Wingdings 3" pitchFamily="18" charset="2"/>
              </a:rPr>
              <a:t>1</a:t>
            </a:r>
            <a:r>
              <a:rPr lang="en-US" b="1" dirty="0" smtClean="0">
                <a:solidFill>
                  <a:srgbClr val="248CAC"/>
                </a:solidFill>
              </a:rPr>
              <a:t>  CONNECTIVITY</a:t>
            </a:r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Connect Prince George’s County residents to quality parks, trails, recreational facilities and programs, and schools. Connect our patrons socially and developmentally to neighborhoods and communities</a:t>
            </a:r>
          </a:p>
          <a:p>
            <a:endParaRPr lang="en-US" b="1" dirty="0">
              <a:solidFill>
                <a:srgbClr val="248CA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" y="4876801"/>
            <a:ext cx="5715000" cy="12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dirty="0" smtClean="0">
                <a:solidFill>
                  <a:schemeClr val="accent2"/>
                </a:solidFill>
                <a:latin typeface="Webdings" pitchFamily="18" charset="2"/>
              </a:rPr>
              <a:t>Y</a:t>
            </a:r>
            <a:r>
              <a:rPr lang="en-US" b="1" dirty="0" smtClean="0">
                <a:solidFill>
                  <a:srgbClr val="248CAC"/>
                </a:solidFill>
              </a:rPr>
              <a:t> HEALTH AND WELLNESS</a:t>
            </a:r>
            <a:endParaRPr lang="en-US" b="1" dirty="0" smtClean="0">
              <a:solidFill>
                <a:schemeClr val="accent2"/>
              </a:solidFill>
              <a:latin typeface="Webdings" pitchFamily="18" charset="2"/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Improve the health (physical, mental and environmental) of Prince George’s County residents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and promote a wellness ethic for the community as a whole.</a:t>
            </a:r>
          </a:p>
          <a:p>
            <a:endParaRPr lang="en-US" b="1" dirty="0">
              <a:solidFill>
                <a:srgbClr val="248CA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3600" y="3505200"/>
            <a:ext cx="30861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Example of a Measure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increased </a:t>
            </a:r>
            <a:r>
              <a:rPr lang="en-US" sz="1400" dirty="0">
                <a:solidFill>
                  <a:prstClr val="black"/>
                </a:solidFill>
              </a:rPr>
              <a:t>property </a:t>
            </a:r>
            <a:r>
              <a:rPr lang="en-US" sz="1400" dirty="0" smtClean="0">
                <a:solidFill>
                  <a:prstClr val="black"/>
                </a:solidFill>
              </a:rPr>
              <a:t>values ( of those close to new/redesign parks or trails)</a:t>
            </a:r>
            <a:endParaRPr lang="en-US" sz="1400" dirty="0">
              <a:solidFill>
                <a:prstClr val="black"/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600" y="1707356"/>
            <a:ext cx="30861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Example of  a Measures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increased trail (miles)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3600" y="4876800"/>
            <a:ext cx="3086100" cy="1114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Example of a Measures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improved health outcomes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65"/>
    </mc:Choice>
    <mc:Fallback xmlns="">
      <p:transition spd="slow" advTm="6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8229600" cy="6858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Planning Process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64980484"/>
              </p:ext>
            </p:extLst>
          </p:nvPr>
        </p:nvGraphicFramePr>
        <p:xfrm>
          <a:off x="685800" y="1676400"/>
          <a:ext cx="8001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1733549"/>
            <a:ext cx="6505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TASKS THAT LAY THE GROUNDWORK: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07"/>
    </mc:Choice>
    <mc:Fallback xmlns="">
      <p:transition spd="slow" advTm="4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07642515"/>
              </p:ext>
            </p:extLst>
          </p:nvPr>
        </p:nvGraphicFramePr>
        <p:xfrm>
          <a:off x="1143000" y="1975991"/>
          <a:ext cx="7315200" cy="4196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52600" y="1437382"/>
            <a:ext cx="601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38200"/>
            <a:ext cx="82296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mtClean="0">
                <a:solidFill>
                  <a:srgbClr val="C00000"/>
                </a:solidFill>
                <a:cs typeface="Arial" pitchFamily="34" charset="0"/>
              </a:rPr>
              <a:t>Planning Process</a:t>
            </a:r>
            <a:endParaRPr lang="en-US" sz="32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29"/>
    </mc:Choice>
    <mc:Fallback xmlns="">
      <p:transition spd="slow" advTm="3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926962"/>
              </p:ext>
            </p:extLst>
          </p:nvPr>
        </p:nvGraphicFramePr>
        <p:xfrm>
          <a:off x="685800" y="2753618"/>
          <a:ext cx="8001000" cy="2580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8325" y="16764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KEY TASKS THAT INFORM POLICY AND DRIVE SYSTEM DESIGN: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38200"/>
            <a:ext cx="82296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mtClean="0">
                <a:solidFill>
                  <a:srgbClr val="C00000"/>
                </a:solidFill>
                <a:cs typeface="Arial" pitchFamily="34" charset="0"/>
              </a:rPr>
              <a:t>Planning Process</a:t>
            </a:r>
            <a:endParaRPr lang="en-US" sz="32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90"/>
    </mc:Choice>
    <mc:Fallback xmlns="">
      <p:transition spd="slow" advTm="5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  <a:latin typeface="+mn-lt"/>
              </a:rPr>
              <a:t>Key Survey Results</a:t>
            </a:r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98899"/>
      </p:ext>
    </p:extLst>
  </p:cSld>
  <p:clrMapOvr>
    <a:masterClrMapping/>
  </p:clrMapOvr>
  <p:transition advTm="3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40921"/>
            <a:ext cx="65851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58519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69"/>
    </mc:Choice>
    <mc:Fallback xmlns="">
      <p:transition spd="slow" advTm="1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 (v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dy Slide (Typ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ody Slide (Typ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S 1">
    <a:dk1>
      <a:sysClr val="windowText" lastClr="000000"/>
    </a:dk1>
    <a:lt1>
      <a:sysClr val="window" lastClr="FFFFFF"/>
    </a:lt1>
    <a:dk2>
      <a:srgbClr val="575F6D"/>
    </a:dk2>
    <a:lt2>
      <a:srgbClr val="FE8637"/>
    </a:lt2>
    <a:accent1>
      <a:srgbClr val="FE8637"/>
    </a:accent1>
    <a:accent2>
      <a:srgbClr val="0266AC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11183</TotalTime>
  <Words>499</Words>
  <Application>Microsoft Office PowerPoint</Application>
  <PresentationFormat>On-screen Show (4:3)</PresentationFormat>
  <Paragraphs>92</Paragraphs>
  <Slides>28</Slides>
  <Notes>6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Webdings</vt:lpstr>
      <vt:lpstr>Wingdings 3</vt:lpstr>
      <vt:lpstr>Arial Narrow</vt:lpstr>
      <vt:lpstr>Title Slide (v2)</vt:lpstr>
      <vt:lpstr>Body Slide (Typ)</vt:lpstr>
      <vt:lpstr>1_Body Slide (Typ)</vt:lpstr>
      <vt:lpstr>PowerPoint Presentation</vt:lpstr>
      <vt:lpstr>Building on Previous Planning Efforts                 </vt:lpstr>
      <vt:lpstr>Functional Master Plan Strategic Goals</vt:lpstr>
      <vt:lpstr>Planning Process</vt:lpstr>
      <vt:lpstr>PowerPoint Presentation</vt:lpstr>
      <vt:lpstr>PowerPoint Presentation</vt:lpstr>
      <vt:lpstr>Key Survey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</vt:lpstr>
      <vt:lpstr>Recommendations: Overall System</vt:lpstr>
      <vt:lpstr>Recommendations: Overall System</vt:lpstr>
      <vt:lpstr>Recommendations: Land</vt:lpstr>
      <vt:lpstr>Recommendations: Facilities</vt:lpstr>
      <vt:lpstr>Recommendations: Programs</vt:lpstr>
      <vt:lpstr>Next Steps:</vt:lpstr>
      <vt:lpstr>PowerPoint Presentation</vt:lpstr>
    </vt:vector>
  </TitlesOfParts>
  <Company>Wallace Roberts &amp; Todd,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Scott Miller</dc:creator>
  <cp:lastModifiedBy>Duane Prophet</cp:lastModifiedBy>
  <cp:revision>380</cp:revision>
  <cp:lastPrinted>2011-11-29T13:58:54Z</cp:lastPrinted>
  <dcterms:created xsi:type="dcterms:W3CDTF">2011-11-08T14:31:27Z</dcterms:created>
  <dcterms:modified xsi:type="dcterms:W3CDTF">2012-12-17T14:51:56Z</dcterms:modified>
</cp:coreProperties>
</file>